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3ECED-AEBC-4C1B-8DDB-49A9B4FE8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C67D1E-6A8F-4BB2-8804-785657BD2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83FAD-7C36-46D0-B937-0ACEEA09B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3A356-4C9E-46F6-8A52-3B5D52F4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35308-9AA3-4B42-9EC3-BAD0144AE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36802-50EF-44CF-B8D1-4A2C664E3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1045F5-AC30-4E23-9348-6B4350697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4B743-2F47-4B95-92EA-37C3E5DDC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18148-5F9F-48DA-B893-152E44F8F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D1C0D-00D3-4479-A9AD-EA257BD50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93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42B94B-944A-46E3-ACD6-2EF890309A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9106F-5B48-4F01-BB39-1072D60A0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BA496-E3D8-42F1-9ED6-5CCA3F256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E75F8-F9A6-4CA8-A894-A014A64A8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968DD-BCA6-4317-A69B-F20B7053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0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4B253-3491-49B6-ABF7-3F5D914F9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74A7D-5923-4AF6-AEA3-1D3AC19E0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19B9E-2114-44EE-BE13-D5982F71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BF8AA-91BB-4E48-A8DD-342CF9973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FB025-6219-4B79-891A-8AA9A639E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63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21B7D-CF02-423A-8C94-12D92186F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D9D22-9552-48A2-9237-574FB1331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09E93-C8BD-493F-A8B9-F7E15E128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94309-37F1-43ED-A3E8-D2D57FADE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974FD-5591-4BAC-AC44-34D25D74F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7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B07EB-3877-4D32-9AAC-8BF6A5E58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66A3-0ADA-4926-A0AA-3EFF82A2CB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11232C-256A-4B57-8FC0-4B142A33FB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BD965-6CAA-42E6-8B21-E8DC02B39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69C96-DDB2-4AF4-9313-F6DD8F004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97232-2862-4474-B9BA-4DEE04AEC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4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18306-1DDC-4306-8CB1-3BCC2D814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86AB88-EFC1-4D31-A31E-43B20925D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6F5BC9-F6B3-4D85-B5CB-7E7D607D7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A3062-D2FB-4ED2-8681-B5B081DC8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DAC4A6-7874-4661-93EB-E0F12350D6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79626C-F962-46E2-A081-8CA338259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200F9E-0ED2-4A58-BA68-5421BAF4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ECD386-2998-4AFD-83C4-49A4FE586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7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CDD44-C72F-4FB9-BED3-D911B1DFA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48518B-EBB6-4A24-B08B-F1D69A05C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B45422-0C7A-4A6A-A422-0B282C34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7805B8-B4E4-4119-B413-9C0D49CA0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15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5CBF9-E27B-4C13-B81F-4DC29A57F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98A958-1A75-4A52-8861-9BC942CBD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1019F-E4B0-433E-A9A4-CEAD19F6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7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2CE10-72E8-46B1-8ADF-C4B04B7CC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7C9AF-CE79-4117-86C6-9E6D8AAA3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535E5-8EF6-42C4-AA39-8F3C29A6D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6BB5E4-64D7-4280-8B7B-B8494FC32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31013-179B-4E95-A435-2F274C4D1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13C49-654F-4AA4-A6D4-F83D43A4A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3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1C7AF-6675-4ABE-8F66-36A548741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67556F-8467-4248-9E89-B680E813B3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F7C5F-E9A7-465E-8CE3-9F2735C57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4D415C-A8F1-4059-B021-D229DDEF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EF1DC-6E49-425F-9000-8321E0C9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7D719-BFE6-40D1-A68A-850986FE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8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17FEC4-9EB5-4977-9A9E-6F752BA35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23291E-49FD-4C7B-B024-4106A2A6D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D4C14-619F-4CE1-BFCA-2E866D23D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00F9D-2F9B-4599-B88A-56C48F76D0DE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48519-CD17-402E-A90D-926343DB99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F3793-938D-4CA8-98B6-06E3F00F26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8DD6E-2704-4309-B160-3949054D2E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22D4FCB-3E82-45F3-9178-50E06C21240D}"/>
              </a:ext>
            </a:extLst>
          </p:cNvPr>
          <p:cNvGrpSpPr/>
          <p:nvPr/>
        </p:nvGrpSpPr>
        <p:grpSpPr>
          <a:xfrm>
            <a:off x="886838" y="639966"/>
            <a:ext cx="3943580" cy="2228760"/>
            <a:chOff x="5496416" y="2395011"/>
            <a:chExt cx="3943580" cy="2228760"/>
          </a:xfrm>
        </p:grpSpPr>
        <p:pic>
          <p:nvPicPr>
            <p:cNvPr id="5" name="Picture 4" descr="A picture containing text, white&#10;&#10;Description automatically generated">
              <a:extLst>
                <a:ext uri="{FF2B5EF4-FFF2-40B4-BE49-F238E27FC236}">
                  <a16:creationId xmlns:a16="http://schemas.microsoft.com/office/drawing/2014/main" id="{B24D2224-8B53-487E-B7CF-00E7E6116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04" t="41904" r="18235" b="9182"/>
            <a:stretch/>
          </p:blipFill>
          <p:spPr>
            <a:xfrm>
              <a:off x="6982686" y="2703329"/>
              <a:ext cx="1830743" cy="1470579"/>
            </a:xfrm>
            <a:prstGeom prst="rect">
              <a:avLst/>
            </a:prstGeom>
          </p:spPr>
        </p:pic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1DE0610-3016-4074-963B-237B06D32C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18" t="45525" r="14484" b="32593"/>
            <a:stretch/>
          </p:blipFill>
          <p:spPr>
            <a:xfrm>
              <a:off x="6982686" y="4231764"/>
              <a:ext cx="1830743" cy="386838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3731316-973D-40CE-BAC0-9762A75F5936}"/>
                </a:ext>
              </a:extLst>
            </p:cNvPr>
            <p:cNvGrpSpPr/>
            <p:nvPr/>
          </p:nvGrpSpPr>
          <p:grpSpPr>
            <a:xfrm>
              <a:off x="8812901" y="4306477"/>
              <a:ext cx="627095" cy="317294"/>
              <a:chOff x="8356309" y="4873863"/>
              <a:chExt cx="1078273" cy="386847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45E769F-ECF9-4012-B708-A0B0782CEC2B}"/>
                  </a:ext>
                </a:extLst>
              </p:cNvPr>
              <p:cNvSpPr txBox="1"/>
              <p:nvPr/>
            </p:nvSpPr>
            <p:spPr>
              <a:xfrm>
                <a:off x="8356309" y="4873863"/>
                <a:ext cx="1078273" cy="3868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156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37kDa</a:t>
                </a:r>
                <a:endParaRPr lang="en-US" sz="1200" kern="0" baseline="30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DA967AC-187D-4361-853B-9560D0FDD895}"/>
                  </a:ext>
                </a:extLst>
              </p:cNvPr>
              <p:cNvCxnSpPr/>
              <p:nvPr/>
            </p:nvCxnSpPr>
            <p:spPr>
              <a:xfrm>
                <a:off x="8367669" y="5022910"/>
                <a:ext cx="5697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4338B60-B488-414C-9683-9E48A57323E8}"/>
                </a:ext>
              </a:extLst>
            </p:cNvPr>
            <p:cNvSpPr txBox="1"/>
            <p:nvPr/>
          </p:nvSpPr>
          <p:spPr>
            <a:xfrm>
              <a:off x="6256877" y="4261923"/>
              <a:ext cx="731290" cy="317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E1E0A860-14A7-4872-BAC8-955736EA5609}"/>
                </a:ext>
              </a:extLst>
            </p:cNvPr>
            <p:cNvSpPr/>
            <p:nvPr/>
          </p:nvSpPr>
          <p:spPr>
            <a:xfrm rot="5667723">
              <a:off x="6926432" y="2816360"/>
              <a:ext cx="51300" cy="32864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DCE3AF69-6935-4E6E-A04A-45D622624CB5}"/>
                </a:ext>
              </a:extLst>
            </p:cNvPr>
            <p:cNvSpPr/>
            <p:nvPr/>
          </p:nvSpPr>
          <p:spPr>
            <a:xfrm rot="5667723">
              <a:off x="6926433" y="3958153"/>
              <a:ext cx="51300" cy="32864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476DBE7F-CA31-43B7-AEF5-DE8F75610EC9}"/>
                </a:ext>
              </a:extLst>
            </p:cNvPr>
            <p:cNvSpPr/>
            <p:nvPr/>
          </p:nvSpPr>
          <p:spPr>
            <a:xfrm rot="5667723">
              <a:off x="6926434" y="4409075"/>
              <a:ext cx="51300" cy="32864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4D3001-B7F5-4ACB-B9C3-94C221576B76}"/>
                </a:ext>
              </a:extLst>
            </p:cNvPr>
            <p:cNvSpPr txBox="1"/>
            <p:nvPr/>
          </p:nvSpPr>
          <p:spPr>
            <a:xfrm>
              <a:off x="6505375" y="2672010"/>
              <a:ext cx="537327" cy="528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Pro-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05A0D9-6476-47FA-B30B-5ECC175E50B2}"/>
                </a:ext>
              </a:extLst>
            </p:cNvPr>
            <p:cNvSpPr txBox="1"/>
            <p:nvPr/>
          </p:nvSpPr>
          <p:spPr>
            <a:xfrm>
              <a:off x="8811899" y="2704793"/>
              <a:ext cx="627095" cy="317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2EFEF0-7234-46DC-B2EF-CC63CD8CA82C}"/>
                </a:ext>
              </a:extLst>
            </p:cNvPr>
            <p:cNvSpPr txBox="1"/>
            <p:nvPr/>
          </p:nvSpPr>
          <p:spPr>
            <a:xfrm>
              <a:off x="8790611" y="3872276"/>
              <a:ext cx="627095" cy="317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5AAFEB-B24D-48C2-98F9-B1F13F764D4A}"/>
                </a:ext>
              </a:extLst>
            </p:cNvPr>
            <p:cNvSpPr txBox="1"/>
            <p:nvPr/>
          </p:nvSpPr>
          <p:spPr>
            <a:xfrm>
              <a:off x="6446180" y="3697274"/>
              <a:ext cx="580608" cy="528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p17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AB9C841-482C-4D3C-A45A-EB90B005183E}"/>
                </a:ext>
              </a:extLst>
            </p:cNvPr>
            <p:cNvCxnSpPr/>
            <p:nvPr/>
          </p:nvCxnSpPr>
          <p:spPr>
            <a:xfrm>
              <a:off x="8819647" y="2831877"/>
              <a:ext cx="309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F755270-3431-483E-9DE4-4BCB39785688}"/>
                </a:ext>
              </a:extLst>
            </p:cNvPr>
            <p:cNvCxnSpPr/>
            <p:nvPr/>
          </p:nvCxnSpPr>
          <p:spPr>
            <a:xfrm>
              <a:off x="8818581" y="3999277"/>
              <a:ext cx="309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F868D0-121B-4F82-BC92-2488CFEB54D9}"/>
                </a:ext>
              </a:extLst>
            </p:cNvPr>
            <p:cNvSpPr txBox="1"/>
            <p:nvPr/>
          </p:nvSpPr>
          <p:spPr>
            <a:xfrm>
              <a:off x="5496416" y="2395011"/>
              <a:ext cx="11261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Figure  3E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AAC0549-90EB-4244-9A40-CFCF765C1F92}"/>
              </a:ext>
            </a:extLst>
          </p:cNvPr>
          <p:cNvSpPr txBox="1"/>
          <p:nvPr/>
        </p:nvSpPr>
        <p:spPr>
          <a:xfrm>
            <a:off x="742167" y="3885601"/>
            <a:ext cx="998011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Figure 3. P2X7 dependent ATP-induced exocytic event is linked to plasmalemma potassium efflux and NLRP3 inflammasome activation. </a:t>
            </a:r>
          </a:p>
          <a:p>
            <a:endParaRPr lang="en-US" b="1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E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:</a:t>
            </a: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Representative results of  Western blot from three independent experiments showing reduced IL-1</a:t>
            </a:r>
            <a:r>
              <a:rPr lang="el-GR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β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maturation (reduced IL-1</a:t>
            </a:r>
            <a:r>
              <a:rPr lang="el-GR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β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p17). MDMs pretreated with vesicle plasmalemma fusion inhibitor </a:t>
            </a:r>
            <a:r>
              <a:rPr lang="en-US" sz="1800" dirty="0" err="1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vacuolin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(10 µM, 2hr) were primed with LPS (3 </a:t>
            </a:r>
            <a:r>
              <a:rPr lang="en-US" sz="1800" dirty="0" err="1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hr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 and subsequently challenged with ATP (5 mM) for 30 min. Cell lysates or pellets were immunoblotted with indicated antibodies (anti-TWIK2 or anti-IL1</a:t>
            </a:r>
            <a:r>
              <a:rPr lang="el-GR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β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). </a:t>
            </a:r>
            <a:endParaRPr lang="en-US" sz="1800" b="1" dirty="0"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519A89-72D5-4111-BB4A-AC2E22BC1B61}"/>
              </a:ext>
            </a:extLst>
          </p:cNvPr>
          <p:cNvGrpSpPr/>
          <p:nvPr/>
        </p:nvGrpSpPr>
        <p:grpSpPr>
          <a:xfrm>
            <a:off x="1872942" y="312666"/>
            <a:ext cx="2469991" cy="772811"/>
            <a:chOff x="6532022" y="1100486"/>
            <a:chExt cx="2469991" cy="77281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92F1FDB-0B0D-4872-8039-97541596541E}"/>
                </a:ext>
              </a:extLst>
            </p:cNvPr>
            <p:cNvSpPr txBox="1"/>
            <p:nvPr/>
          </p:nvSpPr>
          <p:spPr>
            <a:xfrm>
              <a:off x="6544993" y="1337281"/>
              <a:ext cx="553993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017A5E-3DFB-4F41-B2B0-B29B4C027E0D}"/>
                </a:ext>
              </a:extLst>
            </p:cNvPr>
            <p:cNvSpPr txBox="1"/>
            <p:nvPr/>
          </p:nvSpPr>
          <p:spPr>
            <a:xfrm>
              <a:off x="6532022" y="1556003"/>
              <a:ext cx="553993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09E539A-192B-4F07-8B0C-E1EA75AE588D}"/>
                </a:ext>
              </a:extLst>
            </p:cNvPr>
            <p:cNvCxnSpPr>
              <a:cxnSpLocks/>
            </p:cNvCxnSpPr>
            <p:nvPr/>
          </p:nvCxnSpPr>
          <p:spPr>
            <a:xfrm>
              <a:off x="6982104" y="1359429"/>
              <a:ext cx="873841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CB758D7-0D9F-4AD2-ABE9-C0AD145A3C46}"/>
                </a:ext>
              </a:extLst>
            </p:cNvPr>
            <p:cNvSpPr txBox="1"/>
            <p:nvPr/>
          </p:nvSpPr>
          <p:spPr>
            <a:xfrm>
              <a:off x="7672536" y="1100486"/>
              <a:ext cx="1329477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>
                  <a:latin typeface="Arial" panose="020B0604020202020204" pitchFamily="34" charset="0"/>
                  <a:cs typeface="Arial" pitchFamily="34" charset="0"/>
                </a:rPr>
                <a:t>Vacuolin</a:t>
              </a:r>
              <a:endParaRPr lang="en-US" sz="1200" dirty="0"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31ED0D7-CA0A-40DC-B840-36E454649164}"/>
                </a:ext>
              </a:extLst>
            </p:cNvPr>
            <p:cNvSpPr txBox="1"/>
            <p:nvPr/>
          </p:nvSpPr>
          <p:spPr>
            <a:xfrm>
              <a:off x="6808830" y="1116835"/>
              <a:ext cx="1329477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6F0DA67-A813-4FF6-A49B-DD549E4BCE82}"/>
                </a:ext>
              </a:extLst>
            </p:cNvPr>
            <p:cNvCxnSpPr>
              <a:cxnSpLocks/>
            </p:cNvCxnSpPr>
            <p:nvPr/>
          </p:nvCxnSpPr>
          <p:spPr>
            <a:xfrm>
              <a:off x="7953040" y="1361768"/>
              <a:ext cx="873841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00BB5E-2080-4B94-BCE6-5C2229135C34}"/>
                </a:ext>
              </a:extLst>
            </p:cNvPr>
            <p:cNvGrpSpPr/>
            <p:nvPr/>
          </p:nvGrpSpPr>
          <p:grpSpPr>
            <a:xfrm>
              <a:off x="7057780" y="1385246"/>
              <a:ext cx="1888224" cy="398172"/>
              <a:chOff x="7424573" y="1718561"/>
              <a:chExt cx="2052610" cy="435705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68BBE30-21FE-4975-A7E5-335A8A4BD36C}"/>
                  </a:ext>
                </a:extLst>
              </p:cNvPr>
              <p:cNvSpPr txBox="1"/>
              <p:nvPr/>
            </p:nvSpPr>
            <p:spPr>
              <a:xfrm>
                <a:off x="7425368" y="1718561"/>
                <a:ext cx="2051815" cy="303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+     +     -      +     +   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29ECC2D-222A-4FA1-A61C-E818728C8F1D}"/>
                  </a:ext>
                </a:extLst>
              </p:cNvPr>
              <p:cNvSpPr txBox="1"/>
              <p:nvPr/>
            </p:nvSpPr>
            <p:spPr>
              <a:xfrm>
                <a:off x="7424573" y="1851156"/>
                <a:ext cx="2051815" cy="303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-      +     -      -      +        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0471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119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3</cp:revision>
  <dcterms:created xsi:type="dcterms:W3CDTF">2022-10-11T16:30:02Z</dcterms:created>
  <dcterms:modified xsi:type="dcterms:W3CDTF">2023-03-10T17:47:16Z</dcterms:modified>
</cp:coreProperties>
</file>